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516" r:id="rId2"/>
    <p:sldId id="450" r:id="rId3"/>
    <p:sldId id="488" r:id="rId4"/>
    <p:sldId id="693" r:id="rId5"/>
    <p:sldId id="674" r:id="rId6"/>
    <p:sldId id="698" r:id="rId7"/>
    <p:sldId id="702" r:id="rId8"/>
    <p:sldId id="715" r:id="rId9"/>
    <p:sldId id="710" r:id="rId10"/>
    <p:sldId id="673" r:id="rId11"/>
    <p:sldId id="699" r:id="rId12"/>
    <p:sldId id="700" r:id="rId13"/>
    <p:sldId id="701" r:id="rId14"/>
    <p:sldId id="692" r:id="rId15"/>
    <p:sldId id="697" r:id="rId16"/>
    <p:sldId id="696" r:id="rId17"/>
    <p:sldId id="675" r:id="rId18"/>
    <p:sldId id="678" r:id="rId19"/>
    <p:sldId id="703" r:id="rId20"/>
    <p:sldId id="704" r:id="rId21"/>
    <p:sldId id="669" r:id="rId22"/>
    <p:sldId id="706" r:id="rId23"/>
    <p:sldId id="662" r:id="rId24"/>
    <p:sldId id="707" r:id="rId25"/>
    <p:sldId id="708" r:id="rId26"/>
    <p:sldId id="709" r:id="rId27"/>
    <p:sldId id="711" r:id="rId28"/>
    <p:sldId id="705" r:id="rId29"/>
    <p:sldId id="712" r:id="rId30"/>
    <p:sldId id="713" r:id="rId31"/>
    <p:sldId id="714" r:id="rId32"/>
    <p:sldId id="650" r:id="rId33"/>
    <p:sldId id="651" r:id="rId34"/>
    <p:sldId id="4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99A66E3D-4627-49FB-8EDC-5ADFF2B292DC}">
          <p14:sldIdLst>
            <p14:sldId id="516"/>
            <p14:sldId id="450"/>
          </p14:sldIdLst>
        </p14:section>
        <p14:section name="Введение (25%)" id="{FB1B8EB0-2BA8-40A0-BD9B-BCE9BEE3D249}">
          <p14:sldIdLst>
            <p14:sldId id="488"/>
            <p14:sldId id="693"/>
            <p14:sldId id="674"/>
            <p14:sldId id="698"/>
            <p14:sldId id="702"/>
            <p14:sldId id="715"/>
            <p14:sldId id="710"/>
            <p14:sldId id="673"/>
            <p14:sldId id="699"/>
            <p14:sldId id="700"/>
            <p14:sldId id="701"/>
            <p14:sldId id="692"/>
            <p14:sldId id="697"/>
            <p14:sldId id="696"/>
            <p14:sldId id="675"/>
          </p14:sldIdLst>
        </p14:section>
        <p14:section name="Основная часть (50%)" id="{305013D4-C66B-47A1-A6CF-EACBFA690D63}">
          <p14:sldIdLst>
            <p14:sldId id="678"/>
            <p14:sldId id="703"/>
            <p14:sldId id="704"/>
            <p14:sldId id="669"/>
            <p14:sldId id="706"/>
            <p14:sldId id="662"/>
            <p14:sldId id="707"/>
            <p14:sldId id="708"/>
            <p14:sldId id="709"/>
            <p14:sldId id="711"/>
            <p14:sldId id="705"/>
            <p14:sldId id="712"/>
            <p14:sldId id="713"/>
            <p14:sldId id="714"/>
          </p14:sldIdLst>
        </p14:section>
        <p14:section name="Выводы" id="{86ABB026-6F90-4601-94C7-65B0DFFA8CC5}">
          <p14:sldIdLst>
            <p14:sldId id="650"/>
            <p14:sldId id="651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528F"/>
    <a:srgbClr val="507E32"/>
    <a:srgbClr val="512507"/>
    <a:srgbClr val="BC8C00"/>
    <a:srgbClr val="648CC8"/>
    <a:srgbClr val="37609B"/>
    <a:srgbClr val="1B1B1B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4293E-6D2F-444C-BB8F-BAAB94BE02A7}" v="778" dt="2021-04-21T17:08:04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47" autoAdjust="0"/>
    <p:restoredTop sz="94913" autoAdjust="0"/>
  </p:normalViewPr>
  <p:slideViewPr>
    <p:cSldViewPr snapToGrid="0">
      <p:cViewPr>
        <p:scale>
          <a:sx n="100" d="100"/>
          <a:sy n="100" d="100"/>
        </p:scale>
        <p:origin x="509" y="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18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B72F-DF3A-43F3-9D36-B980CE9EC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72C6F-3796-4021-BC84-9F5E84B5CC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2DD-AC8F-417C-B7E8-5E3F8CEB616D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6385-4EF8-4C90-B616-DB96EF8EAF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834A2-5824-428E-8262-F5616C7A3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1F85-2213-427D-9323-D03D0ACA5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3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6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1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98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хн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59DE5F-F303-4742-A96F-D50700A162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" y="0"/>
            <a:ext cx="70485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707136" y="1"/>
            <a:ext cx="114848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4A9F00-09EF-4F9D-B04D-5C87EDDC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8063" y="1237956"/>
            <a:ext cx="10643467" cy="4955453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4BE5C4A-B5FD-4ED8-B1F7-C578556E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2" y="392506"/>
            <a:ext cx="10643467" cy="49361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DFC5DFB-F250-44C8-B4C7-77985F8345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95" y="5734424"/>
            <a:ext cx="1631410" cy="16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BBA5EC-9257-4C8B-B8EA-8B4AA072F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" y="0"/>
            <a:ext cx="70485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707136" y="1"/>
            <a:ext cx="114848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4A9F00-09EF-4F9D-B04D-5C87EDDC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8063" y="724156"/>
            <a:ext cx="10643467" cy="546925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4BE5C4A-B5FD-4ED8-B1F7-C578556E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4142" y="1557241"/>
            <a:ext cx="3387940" cy="699656"/>
          </a:xfrm>
          <a:prstGeom prst="rect">
            <a:avLst/>
          </a:prstGeom>
        </p:spPr>
        <p:txBody>
          <a:bodyPr anchor="ctr"/>
          <a:lstStyle>
            <a:lvl1pPr algn="r">
              <a:defRPr sz="2000">
                <a:solidFill>
                  <a:schemeClr val="bg1">
                    <a:lumMod val="95000"/>
                  </a:schemeClr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2A27EC-580F-4231-9A50-8FCA429A5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063" y="147031"/>
            <a:ext cx="10644187" cy="394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u="dotted" baseline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50000"/>
                      <a:lumOff val="50000"/>
                    </a:schemeClr>
                  </a:solidFill>
                </a:u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93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BBA5EC-9257-4C8B-B8EA-8B4AA072F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" y="0"/>
            <a:ext cx="70485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707136" y="1"/>
            <a:ext cx="114848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4BE5C4A-B5FD-4ED8-B1F7-C578556E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4142" y="1557241"/>
            <a:ext cx="3387940" cy="699656"/>
          </a:xfrm>
          <a:prstGeom prst="rect">
            <a:avLst/>
          </a:prstGeom>
        </p:spPr>
        <p:txBody>
          <a:bodyPr anchor="ctr"/>
          <a:lstStyle>
            <a:lvl1pPr algn="r">
              <a:defRPr sz="2000">
                <a:solidFill>
                  <a:schemeClr val="bg1">
                    <a:lumMod val="95000"/>
                  </a:schemeClr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F6DC7-9315-4E87-899D-B2C988DEEBCE}"/>
              </a:ext>
            </a:extLst>
          </p:cNvPr>
          <p:cNvGrpSpPr/>
          <p:nvPr userDrawn="1"/>
        </p:nvGrpSpPr>
        <p:grpSpPr>
          <a:xfrm>
            <a:off x="797522" y="480059"/>
            <a:ext cx="10732663" cy="5894237"/>
            <a:chOff x="797522" y="480060"/>
            <a:chExt cx="10732663" cy="58942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7A461E-77AB-427E-B044-383C43112ED0}"/>
                </a:ext>
              </a:extLst>
            </p:cNvPr>
            <p:cNvSpPr/>
            <p:nvPr/>
          </p:nvSpPr>
          <p:spPr>
            <a:xfrm>
              <a:off x="3512888" y="486689"/>
              <a:ext cx="5298475" cy="588760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B606D4-C8AE-4CD9-A226-B73A4AE64BC0}"/>
                </a:ext>
              </a:extLst>
            </p:cNvPr>
            <p:cNvSpPr/>
            <p:nvPr/>
          </p:nvSpPr>
          <p:spPr>
            <a:xfrm>
              <a:off x="8814818" y="486689"/>
              <a:ext cx="2715367" cy="58876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610EE0-6CB1-4C99-B828-CC1DD97D14B5}"/>
                </a:ext>
              </a:extLst>
            </p:cNvPr>
            <p:cNvSpPr/>
            <p:nvPr/>
          </p:nvSpPr>
          <p:spPr>
            <a:xfrm>
              <a:off x="797522" y="480060"/>
              <a:ext cx="2715366" cy="58876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3334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BB6C50-BC59-475F-AD37-70F53AC847A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7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BBED07-D89C-40C8-A798-ADCDC3D22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400" y="0"/>
            <a:ext cx="17526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CC61BC-DE10-4C63-90AF-D954B7C946E3}"/>
              </a:ext>
            </a:extLst>
          </p:cNvPr>
          <p:cNvSpPr/>
          <p:nvPr userDrawn="1"/>
        </p:nvSpPr>
        <p:spPr>
          <a:xfrm rot="5400000">
            <a:off x="-3407424" y="3406139"/>
            <a:ext cx="6858002" cy="45719"/>
          </a:xfrm>
          <a:prstGeom prst="rect">
            <a:avLst/>
          </a:prstGeom>
          <a:solidFill>
            <a:srgbClr val="F01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0D0ED-6EB8-45DD-8131-9A4C2492DB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88" y="-263054"/>
            <a:ext cx="1287700" cy="12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9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223496-3D24-49FA-85D5-3DC91E4805DC}"/>
              </a:ext>
            </a:extLst>
          </p:cNvPr>
          <p:cNvGrpSpPr/>
          <p:nvPr userDrawn="1"/>
        </p:nvGrpSpPr>
        <p:grpSpPr>
          <a:xfrm>
            <a:off x="4322886" y="2786469"/>
            <a:ext cx="3079501" cy="1702436"/>
            <a:chOff x="6980552" y="2270682"/>
            <a:chExt cx="3079501" cy="17024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2A400E-F64F-4EDE-BFE3-F50375C0A3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2700000">
              <a:off x="8084247" y="1517818"/>
              <a:ext cx="1032403" cy="29192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02F024F-266E-428C-B7FC-0F10342F5A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2700000">
              <a:off x="7619027" y="1632207"/>
              <a:ext cx="698708" cy="197565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DDC84C-34A7-467C-AF34-EE03107923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2700000">
              <a:off x="8702669" y="2635935"/>
              <a:ext cx="698708" cy="197565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9D5DCE-5161-42EB-AEB1-99734D509E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9400" y="0"/>
            <a:ext cx="17526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1A9B29-DBE2-4791-9E79-9DF9DAC4D17C}"/>
              </a:ext>
            </a:extLst>
          </p:cNvPr>
          <p:cNvSpPr/>
          <p:nvPr userDrawn="1"/>
        </p:nvSpPr>
        <p:spPr>
          <a:xfrm rot="5400000">
            <a:off x="-3407424" y="3406139"/>
            <a:ext cx="6858002" cy="45719"/>
          </a:xfrm>
          <a:prstGeom prst="rect">
            <a:avLst/>
          </a:prstGeom>
          <a:solidFill>
            <a:srgbClr val="F01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9E6F1-AB40-45A8-968D-D95769621D22}"/>
              </a:ext>
            </a:extLst>
          </p:cNvPr>
          <p:cNvSpPr/>
          <p:nvPr userDrawn="1"/>
        </p:nvSpPr>
        <p:spPr>
          <a:xfrm>
            <a:off x="3790132" y="1547040"/>
            <a:ext cx="4772025" cy="3343275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C09C4-ADB2-48F5-A9E8-518FD5388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8474"/>
            <a:ext cx="10048875" cy="9572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7267D607-84D6-49CF-B2F6-489E1E7E6B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88" y="-263054"/>
            <a:ext cx="1287700" cy="12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4255AA-BE67-4CA3-A0FA-17648282A4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7" r:id="rId3"/>
    <p:sldLayoutId id="2147483668" r:id="rId4"/>
    <p:sldLayoutId id="2147483663" r:id="rId5"/>
    <p:sldLayoutId id="21474836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619413A0-D0D6-4047-84FC-3AC65E37C64C}"/>
              </a:ext>
            </a:extLst>
          </p:cNvPr>
          <p:cNvSpPr txBox="1">
            <a:spLocks/>
          </p:cNvSpPr>
          <p:nvPr/>
        </p:nvSpPr>
        <p:spPr>
          <a:xfrm>
            <a:off x="452761" y="3193066"/>
            <a:ext cx="8088265" cy="17535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Точечная переработка драйвера</a:t>
            </a:r>
            <a:r>
              <a:rPr lang="en-US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 MongoDB</a:t>
            </a:r>
          </a:p>
          <a:p>
            <a:pPr>
              <a:lnSpc>
                <a:spcPct val="100000"/>
              </a:lnSpc>
            </a:pPr>
            <a:r>
              <a:rPr lang="ru-RU" sz="20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Для многократного увеличения производительности</a:t>
            </a:r>
            <a:endParaRPr lang="en-US" sz="2000" b="1" dirty="0"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FA4B79-E69E-4DA6-B0F3-C10C71B2AB65}"/>
              </a:ext>
            </a:extLst>
          </p:cNvPr>
          <p:cNvSpPr txBox="1">
            <a:spLocks/>
          </p:cNvSpPr>
          <p:nvPr/>
        </p:nvSpPr>
        <p:spPr>
          <a:xfrm>
            <a:off x="7327900" y="6230067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Сидристый Станислав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Picture 2" descr="user avatar">
            <a:extLst>
              <a:ext uri="{FF2B5EF4-FFF2-40B4-BE49-F238E27FC236}">
                <a16:creationId xmlns:a16="http://schemas.microsoft.com/office/drawing/2014/main" id="{EFBCF2D5-B01E-4497-9A23-39E0DDC9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53" y="6255376"/>
            <a:ext cx="327927" cy="3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171CBE3-6C26-4B60-8458-1174341F5AE1}"/>
              </a:ext>
            </a:extLst>
          </p:cNvPr>
          <p:cNvSpPr/>
          <p:nvPr/>
        </p:nvSpPr>
        <p:spPr>
          <a:xfrm rot="5400000">
            <a:off x="-3407424" y="3406139"/>
            <a:ext cx="6858002" cy="45719"/>
          </a:xfrm>
          <a:prstGeom prst="rect">
            <a:avLst/>
          </a:prstGeom>
          <a:solidFill>
            <a:srgbClr val="F01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0F6E0-7FB6-489C-84F7-FF222CDA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8706154" y="1984395"/>
            <a:ext cx="1078894" cy="305066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6CDB52-0FA9-49F5-AB95-620F90D977C1}"/>
              </a:ext>
            </a:extLst>
          </p:cNvPr>
          <p:cNvSpPr txBox="1">
            <a:spLocks/>
          </p:cNvSpPr>
          <p:nvPr/>
        </p:nvSpPr>
        <p:spPr>
          <a:xfrm>
            <a:off x="7327900" y="5788344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Андрей Гурин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2E53B-DB2A-4F29-B90C-C7FB5A23F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942" y="5813653"/>
            <a:ext cx="327928" cy="3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4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E6E420-17CA-406D-8412-5675E15F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4142" y="1557241"/>
            <a:ext cx="3387940" cy="699656"/>
          </a:xfrm>
        </p:spPr>
        <p:txBody>
          <a:bodyPr/>
          <a:lstStyle/>
          <a:p>
            <a:r>
              <a:rPr lang="ru-RU" dirty="0"/>
              <a:t>Завязка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85875-29AE-47DC-B6A3-840C642858C5}"/>
              </a:ext>
            </a:extLst>
          </p:cNvPr>
          <p:cNvSpPr txBox="1"/>
          <p:nvPr/>
        </p:nvSpPr>
        <p:spPr>
          <a:xfrm>
            <a:off x="756518" y="478809"/>
            <a:ext cx="113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b="1" dirty="0"/>
              <a:t> T(),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b="1" dirty="0"/>
              <a:t> T[N];</a:t>
            </a:r>
            <a:endParaRPr lang="ru-R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3F429-96BD-48E2-97A8-5B3E219E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" r="1972"/>
          <a:stretch/>
        </p:blipFill>
        <p:spPr>
          <a:xfrm>
            <a:off x="715566" y="2613661"/>
            <a:ext cx="11435824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6BD9E-017C-47B8-8D2C-28C59D3A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21" y="4010561"/>
            <a:ext cx="3436918" cy="2270957"/>
          </a:xfrm>
          <a:prstGeom prst="rect">
            <a:avLst/>
          </a:prstGeom>
          <a:ln w="15875">
            <a:solidFill>
              <a:schemeClr val="bg1"/>
            </a:solidFill>
          </a:ln>
          <a:effectLst>
            <a:outerShdw blurRad="2159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39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78CAB-A42A-4463-8C88-D27D4A14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121439"/>
            <a:ext cx="11035548" cy="46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51679-3B7D-4842-BD51-79B6D62C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64" y="1126381"/>
            <a:ext cx="11114160" cy="46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9AE77-6881-4F22-A83F-C16B7161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2680202"/>
            <a:ext cx="11099053" cy="184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E6E420-17CA-406D-8412-5675E15F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4142" y="1557241"/>
            <a:ext cx="3387940" cy="699656"/>
          </a:xfrm>
        </p:spPr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77833-B82E-4C9A-904F-2EEC2CF31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" t="3058" r="78" b="231"/>
          <a:stretch/>
        </p:blipFill>
        <p:spPr>
          <a:xfrm>
            <a:off x="699657" y="1399354"/>
            <a:ext cx="11439003" cy="545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DA990-17CD-4393-BE4C-1DB8C51517CB}"/>
              </a:ext>
            </a:extLst>
          </p:cNvPr>
          <p:cNvSpPr txBox="1"/>
          <p:nvPr/>
        </p:nvSpPr>
        <p:spPr>
          <a:xfrm>
            <a:off x="756518" y="486429"/>
            <a:ext cx="113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%</a:t>
            </a:r>
            <a:r>
              <a:rPr lang="en-US" sz="2400" b="1" dirty="0"/>
              <a:t> Deserialize(),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21%</a:t>
            </a:r>
            <a:r>
              <a:rPr lang="en-US" sz="2400" b="1" dirty="0"/>
              <a:t> GC wait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22924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2052" name="Picture 4" descr="Brand Resources | MongoDB">
            <a:extLst>
              <a:ext uri="{FF2B5EF4-FFF2-40B4-BE49-F238E27FC236}">
                <a16:creationId xmlns:a16="http://schemas.microsoft.com/office/drawing/2014/main" id="{973CDA96-D0AE-4CF6-912D-3E601E58A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63" y="1107666"/>
            <a:ext cx="4039673" cy="10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: штриховая вправо 12">
            <a:extLst>
              <a:ext uri="{FF2B5EF4-FFF2-40B4-BE49-F238E27FC236}">
                <a16:creationId xmlns:a16="http://schemas.microsoft.com/office/drawing/2014/main" id="{7DE41FA2-33FF-4272-8173-CD4828F5AD74}"/>
              </a:ext>
            </a:extLst>
          </p:cNvPr>
          <p:cNvSpPr/>
          <p:nvPr/>
        </p:nvSpPr>
        <p:spPr>
          <a:xfrm rot="16200000">
            <a:off x="5423478" y="2977017"/>
            <a:ext cx="1345041" cy="560231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A7D50-022A-4BF9-A82B-BE95A6710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97"/>
          <a:stretch/>
        </p:blipFill>
        <p:spPr>
          <a:xfrm>
            <a:off x="1403387" y="4315677"/>
            <a:ext cx="9657913" cy="15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Завязка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519D0-3ABC-492C-960B-4EFBF98FB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2247" r="9538" b="6190"/>
          <a:stretch/>
        </p:blipFill>
        <p:spPr>
          <a:xfrm>
            <a:off x="5821680" y="1700725"/>
            <a:ext cx="6065520" cy="400234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8808634-0394-437E-94C4-E8052131BCAD}"/>
              </a:ext>
            </a:extLst>
          </p:cNvPr>
          <p:cNvGrpSpPr/>
          <p:nvPr/>
        </p:nvGrpSpPr>
        <p:grpSpPr>
          <a:xfrm>
            <a:off x="1233557" y="2476871"/>
            <a:ext cx="4246429" cy="1904258"/>
            <a:chOff x="3345526" y="562354"/>
            <a:chExt cx="5997335" cy="26894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053F4B-7DE0-407A-B7D4-1C8EF5F7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526" y="562354"/>
              <a:ext cx="5997335" cy="2689430"/>
            </a:xfrm>
            <a:prstGeom prst="rect">
              <a:avLst/>
            </a:prstGeom>
            <a:effectLst>
              <a:outerShdw blurRad="152400" dist="38100" dir="5400000" sx="101000" sy="101000" algn="t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23" name="Picture 22" descr="Logo, icon&#10;&#10;Description automatically generated">
              <a:extLst>
                <a:ext uri="{FF2B5EF4-FFF2-40B4-BE49-F238E27FC236}">
                  <a16:creationId xmlns:a16="http://schemas.microsoft.com/office/drawing/2014/main" id="{185368C8-28A2-472E-8380-5E4D6E29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94" y="1387970"/>
              <a:ext cx="1038197" cy="103819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CEB0B9-9C2D-4757-82C7-7830B403821A}"/>
              </a:ext>
            </a:extLst>
          </p:cNvPr>
          <p:cNvSpPr txBox="1"/>
          <p:nvPr/>
        </p:nvSpPr>
        <p:spPr>
          <a:xfrm>
            <a:off x="5079515" y="493404"/>
            <a:ext cx="403967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SMB</a:t>
            </a:r>
            <a:r>
              <a:rPr lang="en-US" sz="2800" b="1" baseline="-25000" dirty="0"/>
              <a:t>2.0+</a:t>
            </a:r>
            <a:r>
              <a:rPr lang="en-US" sz="2800" b="1" dirty="0"/>
              <a:t>, SMB</a:t>
            </a:r>
            <a:r>
              <a:rPr lang="en-US" sz="2800" b="1" baseline="-25000" dirty="0"/>
              <a:t>3.0</a:t>
            </a:r>
            <a:endParaRPr lang="ru-RU" sz="2800" b="1" baseline="-25000" dirty="0"/>
          </a:p>
          <a:p>
            <a:endParaRPr lang="ru-RU" sz="2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65347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872727-B732-419A-AFF6-BB25CC4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1083" y="2294181"/>
            <a:ext cx="4861821" cy="699656"/>
          </a:xfrm>
        </p:spPr>
        <p:txBody>
          <a:bodyPr/>
          <a:lstStyle/>
          <a:p>
            <a:r>
              <a:rPr lang="ru-RU" dirty="0"/>
              <a:t>Первое поворотное  событие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E5FEC-8330-4526-9AFD-A8FD3834EE27}"/>
              </a:ext>
            </a:extLst>
          </p:cNvPr>
          <p:cNvSpPr txBox="1"/>
          <p:nvPr/>
        </p:nvSpPr>
        <p:spPr>
          <a:xfrm>
            <a:off x="769620" y="3013501"/>
            <a:ext cx="113080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Так что же делать?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5836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meme-arsenal.com/memes/f55c9ee0e2509d8d25b48f53eb9ff9b1.jpg">
            <a:extLst>
              <a:ext uri="{FF2B5EF4-FFF2-40B4-BE49-F238E27FC236}">
                <a16:creationId xmlns:a16="http://schemas.microsoft.com/office/drawing/2014/main" id="{34FDBB77-7555-4ADA-A7EF-F4B6A28B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30" y="3476625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872727-B732-419A-AFF6-BB25CC4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1083" y="2294181"/>
            <a:ext cx="4861821" cy="699656"/>
          </a:xfrm>
        </p:spPr>
        <p:txBody>
          <a:bodyPr/>
          <a:lstStyle/>
          <a:p>
            <a:r>
              <a:rPr lang="ru-RU" dirty="0"/>
              <a:t>Первое поворотное  событие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E5FEC-8330-4526-9AFD-A8FD3834EE27}"/>
              </a:ext>
            </a:extLst>
          </p:cNvPr>
          <p:cNvSpPr txBox="1"/>
          <p:nvPr/>
        </p:nvSpPr>
        <p:spPr>
          <a:xfrm>
            <a:off x="762000" y="2768739"/>
            <a:ext cx="113385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Строим план решения!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60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872727-B732-419A-AFF6-BB25CC4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1083" y="2294181"/>
            <a:ext cx="4861821" cy="699656"/>
          </a:xfrm>
        </p:spPr>
        <p:txBody>
          <a:bodyPr/>
          <a:lstStyle/>
          <a:p>
            <a:r>
              <a:rPr lang="ru-RU" dirty="0"/>
              <a:t>Первое поворотное  событие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C6C8-75B1-4E33-A41C-65FA344553A3}"/>
              </a:ext>
            </a:extLst>
          </p:cNvPr>
          <p:cNvSpPr txBox="1"/>
          <p:nvPr/>
        </p:nvSpPr>
        <p:spPr>
          <a:xfrm>
            <a:off x="3760470" y="3075057"/>
            <a:ext cx="46710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Переписать</a:t>
            </a:r>
            <a:r>
              <a:rPr lang="en-US" sz="4000" dirty="0"/>
              <a:t>?..</a:t>
            </a:r>
            <a:endParaRPr lang="ru-R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444B7-4445-4E88-9C8A-D82250719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54"/>
          <a:stretch/>
        </p:blipFill>
        <p:spPr>
          <a:xfrm>
            <a:off x="2255520" y="2765599"/>
            <a:ext cx="8341811" cy="40924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A426A1-B368-4B63-B29D-25B0DDDE920A}"/>
              </a:ext>
            </a:extLst>
          </p:cNvPr>
          <p:cNvSpPr/>
          <p:nvPr/>
        </p:nvSpPr>
        <p:spPr>
          <a:xfrm>
            <a:off x="9001760" y="4419600"/>
            <a:ext cx="1595571" cy="558800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014B0F-4088-4C64-868A-01E0D766176F}"/>
              </a:ext>
            </a:extLst>
          </p:cNvPr>
          <p:cNvSpPr/>
          <p:nvPr/>
        </p:nvSpPr>
        <p:spPr>
          <a:xfrm>
            <a:off x="1737360" y="5811520"/>
            <a:ext cx="9072880" cy="104648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4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43FF5D-3A1A-4D42-A7CC-ED72D715B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55" b="7809"/>
          <a:stretch/>
        </p:blipFill>
        <p:spPr>
          <a:xfrm>
            <a:off x="-114300" y="0"/>
            <a:ext cx="4877302" cy="68672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FBB34E-9F1B-4993-9D6A-2A0181B74C37}"/>
              </a:ext>
            </a:extLst>
          </p:cNvPr>
          <p:cNvGrpSpPr/>
          <p:nvPr/>
        </p:nvGrpSpPr>
        <p:grpSpPr>
          <a:xfrm>
            <a:off x="-1" y="-9289"/>
            <a:ext cx="4763003" cy="6867289"/>
            <a:chOff x="-1" y="-9289"/>
            <a:chExt cx="4763003" cy="68672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C229FF-4FEA-40CE-926A-6D538E73FC0A}"/>
                </a:ext>
              </a:extLst>
            </p:cNvPr>
            <p:cNvSpPr/>
            <p:nvPr/>
          </p:nvSpPr>
          <p:spPr>
            <a:xfrm>
              <a:off x="-1" y="-9289"/>
              <a:ext cx="4763003" cy="6867289"/>
            </a:xfrm>
            <a:prstGeom prst="rect">
              <a:avLst/>
            </a:prstGeom>
            <a:solidFill>
              <a:srgbClr val="26262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scadia Code" panose="020B05090202040302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21801E-516E-4587-9B8B-6234E228F525}"/>
                </a:ext>
              </a:extLst>
            </p:cNvPr>
            <p:cNvSpPr/>
            <p:nvPr/>
          </p:nvSpPr>
          <p:spPr>
            <a:xfrm>
              <a:off x="3384537" y="-9289"/>
              <a:ext cx="1371600" cy="6867289"/>
            </a:xfrm>
            <a:prstGeom prst="rect">
              <a:avLst/>
            </a:prstGeom>
            <a:gradFill flip="none" rotWithShape="1">
              <a:gsLst>
                <a:gs pos="0">
                  <a:srgbClr val="262626">
                    <a:alpha val="0"/>
                  </a:srgbClr>
                </a:gs>
                <a:gs pos="100000">
                  <a:srgbClr val="262626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" panose="020B0509020204030204" pitchFamily="49" charset="0"/>
              </a:endParaRPr>
            </a:p>
          </p:txBody>
        </p:sp>
      </p:grp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57" y="265977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5324475" y="1339651"/>
            <a:ext cx="3785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5324475" y="1951160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R&amp;D Team Gear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C#, C/C++, C++/CLI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когда необходимо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60853464-176D-4FD2-AC4A-5C6DB1F656A6}"/>
              </a:ext>
            </a:extLst>
          </p:cNvPr>
          <p:cNvSpPr/>
          <p:nvPr/>
        </p:nvSpPr>
        <p:spPr>
          <a:xfrm>
            <a:off x="5324475" y="3918896"/>
            <a:ext cx="3785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Андрей Гурин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2E273-67B5-4858-881E-44A2274CA50B}"/>
              </a:ext>
            </a:extLst>
          </p:cNvPr>
          <p:cNvSpPr txBox="1"/>
          <p:nvPr/>
        </p:nvSpPr>
        <p:spPr>
          <a:xfrm>
            <a:off x="5324475" y="4523681"/>
            <a:ext cx="615232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1219170"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R&amp;D Team Gear</a:t>
            </a:r>
            <a:endParaRPr lang="ru-RU" dirty="0"/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@andreygurinspb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891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872727-B732-419A-AFF6-BB25CC4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1083" y="2294181"/>
            <a:ext cx="4861821" cy="699656"/>
          </a:xfrm>
        </p:spPr>
        <p:txBody>
          <a:bodyPr/>
          <a:lstStyle/>
          <a:p>
            <a:r>
              <a:rPr lang="ru-RU" dirty="0"/>
              <a:t>Первое поворотное  событие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C6C8-75B1-4E33-A41C-65FA344553A3}"/>
              </a:ext>
            </a:extLst>
          </p:cNvPr>
          <p:cNvSpPr txBox="1"/>
          <p:nvPr/>
        </p:nvSpPr>
        <p:spPr>
          <a:xfrm>
            <a:off x="3760470" y="1358017"/>
            <a:ext cx="46710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Взять другое</a:t>
            </a:r>
            <a:r>
              <a:rPr lang="en-US" sz="4000" dirty="0"/>
              <a:t>?..</a:t>
            </a:r>
            <a:endParaRPr lang="ru-RU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B3E9C-2EB1-4FB7-84FD-40C587C8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6" y="2194273"/>
            <a:ext cx="10862424" cy="4663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78AC24-1A1B-4A04-B328-1478B8550DC0}"/>
              </a:ext>
            </a:extLst>
          </p:cNvPr>
          <p:cNvSpPr/>
          <p:nvPr/>
        </p:nvSpPr>
        <p:spPr>
          <a:xfrm>
            <a:off x="780936" y="5811520"/>
            <a:ext cx="11115040" cy="104648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EC310EF-BDE0-4328-BF90-213811E0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474"/>
            <a:ext cx="10485120" cy="957263"/>
          </a:xfrm>
        </p:spPr>
        <p:txBody>
          <a:bodyPr/>
          <a:lstStyle/>
          <a:p>
            <a:r>
              <a:rPr lang="ru-RU" dirty="0"/>
              <a:t>Замена на </a:t>
            </a:r>
            <a:r>
              <a:rPr lang="en-US" dirty="0"/>
              <a:t>mongo-c-driver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6B9A0-A060-4E3B-87BD-E31D29E2956F}"/>
              </a:ext>
            </a:extLst>
          </p:cNvPr>
          <p:cNvSpPr txBox="1"/>
          <p:nvPr/>
        </p:nvSpPr>
        <p:spPr>
          <a:xfrm>
            <a:off x="1550670" y="5634037"/>
            <a:ext cx="909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Второй акт </a:t>
            </a:r>
            <a:r>
              <a:rPr lang="ru-RU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— это самая большая, основная часть истории. Здесь вызов, брошенный антагонистом, заставляет героя действовать. К середине второго акта он уже не может повернуть назад, как бы ему этого ни хотелось. Во второй половине второго акта многократно возрастают ставки и риски. И к концу второго акта герой терпит большое поражение, оказываясь в максимальной опасности, практически в безвыходной ситуации.</a:t>
            </a:r>
          </a:p>
        </p:txBody>
      </p:sp>
    </p:spTree>
    <p:extLst>
      <p:ext uri="{BB962C8B-B14F-4D97-AF65-F5344CB8AC3E}">
        <p14:creationId xmlns:p14="http://schemas.microsoft.com/office/powerpoint/2010/main" val="36101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0E85EE5A-17FA-46EF-A8CC-6BF02C382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8063" y="312420"/>
            <a:ext cx="10643467" cy="588099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Что будем делать?</a:t>
            </a:r>
          </a:p>
          <a:p>
            <a:r>
              <a:rPr lang="ru-RU" dirty="0"/>
              <a:t>Оценка используемого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Оценка реализации используемого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/>
              <a:t>Proof Of Concept </a:t>
            </a:r>
            <a:r>
              <a:rPr lang="ru-RU" dirty="0"/>
              <a:t>реализации с использованием </a:t>
            </a:r>
            <a:r>
              <a:rPr lang="en-US" dirty="0"/>
              <a:t>mongo-c-driver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D94FF17-9242-4A1C-AB8C-8A20D80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антагониста</a:t>
            </a:r>
          </a:p>
        </p:txBody>
      </p:sp>
    </p:spTree>
    <p:extLst>
      <p:ext uri="{BB962C8B-B14F-4D97-AF65-F5344CB8AC3E}">
        <p14:creationId xmlns:p14="http://schemas.microsoft.com/office/powerpoint/2010/main" val="122169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28EF01-130D-4FDC-9E67-089D2051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F2E316-4B29-41CD-A6D2-5FBD7178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14" y="1104681"/>
            <a:ext cx="9696345" cy="46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A7A6F-F5C6-4500-B186-A56A3D0C08F0}"/>
              </a:ext>
            </a:extLst>
          </p:cNvPr>
          <p:cNvSpPr txBox="1"/>
          <p:nvPr/>
        </p:nvSpPr>
        <p:spPr>
          <a:xfrm>
            <a:off x="769620" y="5858301"/>
            <a:ext cx="113080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mongo-c-driver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9886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8BADE-4E4A-4CDC-BB14-EFE9A4E6E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82" b="39457"/>
          <a:stretch/>
        </p:blipFill>
        <p:spPr>
          <a:xfrm>
            <a:off x="300447" y="353257"/>
            <a:ext cx="7355575" cy="18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DF322-267C-4124-B531-3B44A7AE0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3" b="15791"/>
          <a:stretch/>
        </p:blipFill>
        <p:spPr>
          <a:xfrm>
            <a:off x="7810463" y="353257"/>
            <a:ext cx="4177342" cy="1898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A2150-C6AA-41D3-A191-C5954FCC1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" r="9671" b="40340"/>
          <a:stretch/>
        </p:blipFill>
        <p:spPr>
          <a:xfrm>
            <a:off x="300447" y="2381502"/>
            <a:ext cx="7355575" cy="1901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0B800-F448-4ECE-B067-2854B391E6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" r="16801" b="11519"/>
          <a:stretch/>
        </p:blipFill>
        <p:spPr>
          <a:xfrm>
            <a:off x="7810463" y="2381503"/>
            <a:ext cx="4081090" cy="19915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C69DA-C2AD-455C-ABC4-5C13236F0299}"/>
              </a:ext>
            </a:extLst>
          </p:cNvPr>
          <p:cNvSpPr/>
          <p:nvPr/>
        </p:nvSpPr>
        <p:spPr>
          <a:xfrm>
            <a:off x="7810463" y="2429628"/>
            <a:ext cx="1196033" cy="265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0A7F9-6FBB-4603-B1FD-EEADE099DA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9202" b="32074"/>
          <a:stretch/>
        </p:blipFill>
        <p:spPr>
          <a:xfrm>
            <a:off x="300448" y="4429763"/>
            <a:ext cx="7355574" cy="2074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14394-3097-42D2-B902-70F5EC65F7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" r="20345" b="10831"/>
          <a:stretch/>
        </p:blipFill>
        <p:spPr>
          <a:xfrm>
            <a:off x="7810463" y="4429763"/>
            <a:ext cx="4081089" cy="20898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111DF2-6B28-4212-88AC-F93CA353269A}"/>
              </a:ext>
            </a:extLst>
          </p:cNvPr>
          <p:cNvSpPr/>
          <p:nvPr/>
        </p:nvSpPr>
        <p:spPr>
          <a:xfrm>
            <a:off x="7810462" y="4502695"/>
            <a:ext cx="4177342" cy="265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93599-1353-4F98-9390-92F20C232E95}"/>
              </a:ext>
            </a:extLst>
          </p:cNvPr>
          <p:cNvGrpSpPr/>
          <p:nvPr/>
        </p:nvGrpSpPr>
        <p:grpSpPr>
          <a:xfrm>
            <a:off x="2052940" y="1214437"/>
            <a:ext cx="8193881" cy="4429125"/>
            <a:chOff x="2052940" y="1214437"/>
            <a:chExt cx="8193881" cy="4429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96A600-53EB-40EB-B3DB-A603CD17875D}"/>
                </a:ext>
              </a:extLst>
            </p:cNvPr>
            <p:cNvSpPr/>
            <p:nvPr/>
          </p:nvSpPr>
          <p:spPr>
            <a:xfrm>
              <a:off x="2052940" y="1214437"/>
              <a:ext cx="8193881" cy="4429125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381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539D39-9913-4637-BFEB-5CA182E43D96}"/>
                </a:ext>
              </a:extLst>
            </p:cNvPr>
            <p:cNvSpPr txBox="1"/>
            <p:nvPr/>
          </p:nvSpPr>
          <p:spPr>
            <a:xfrm>
              <a:off x="2197394" y="3167389"/>
              <a:ext cx="786809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/>
                <a:t>Ускорение: 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US" sz="2800" b="1" dirty="0"/>
                <a:t>3</a:t>
              </a:r>
              <a:r>
                <a:rPr lang="ru-RU" sz="2800" dirty="0"/>
                <a:t> в макс.</a:t>
              </a:r>
            </a:p>
            <a:p>
              <a:pPr algn="ctr"/>
              <a:r>
                <a:rPr lang="ru-RU" sz="2800" dirty="0"/>
                <a:t>Снижение давления на память</a:t>
              </a:r>
              <a:endParaRPr lang="ru-RU" sz="2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01C8D4-D16C-4132-81D9-866D20460C6D}"/>
                </a:ext>
              </a:extLst>
            </p:cNvPr>
            <p:cNvSpPr txBox="1"/>
            <p:nvPr/>
          </p:nvSpPr>
          <p:spPr>
            <a:xfrm>
              <a:off x="2215833" y="2207982"/>
              <a:ext cx="786809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000" dirty="0"/>
                <a:t>Результаты: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77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0E85EE5A-17FA-46EF-A8CC-6BF02C382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8063" y="312420"/>
            <a:ext cx="10643467" cy="588099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Дополнительно: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Запрет на использование интерфейсов (прямой вызов вместо вызова через VMT)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Сначала забери </a:t>
            </a:r>
            <a:r>
              <a:rPr lang="ru-RU" dirty="0" err="1"/>
              <a:t>Span</a:t>
            </a:r>
            <a:r>
              <a:rPr lang="ru-RU" dirty="0"/>
              <a:t>, потом – используй его. Нельзя в цикле: </a:t>
            </a:r>
            <a:r>
              <a:rPr lang="ru-RU" dirty="0" err="1"/>
              <a:t>memoryOwner.Memory.Span</a:t>
            </a:r>
            <a:r>
              <a:rPr lang="ru-RU" dirty="0"/>
              <a:t>[i];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Все виртуальные методы </a:t>
            </a:r>
            <a:r>
              <a:rPr lang="ru-RU" dirty="0" err="1"/>
              <a:t>по-возможности</a:t>
            </a:r>
            <a:r>
              <a:rPr lang="ru-RU" dirty="0"/>
              <a:t> – </a:t>
            </a:r>
            <a:r>
              <a:rPr lang="ru-RU" dirty="0" err="1"/>
              <a:t>sealed</a:t>
            </a:r>
            <a:r>
              <a:rPr lang="ru-RU" dirty="0"/>
              <a:t> (прямой вызов вместо вызова через VMT).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Если метод чаще всего выходит по какой-то ветке, сделать эту проверку первой (например, </a:t>
            </a:r>
            <a:r>
              <a:rPr lang="ru-RU" dirty="0" err="1"/>
              <a:t>Countdown</a:t>
            </a:r>
            <a:r>
              <a:rPr lang="ru-RU" dirty="0"/>
              <a:t> в рамках примера чаще всего имеет одного владельца. И чаще всего это – массив).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D94FF17-9242-4A1C-AB8C-8A20D80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91F9A6-167B-40E0-A2FF-BF400660D165}"/>
              </a:ext>
            </a:extLst>
          </p:cNvPr>
          <p:cNvGrpSpPr/>
          <p:nvPr/>
        </p:nvGrpSpPr>
        <p:grpSpPr>
          <a:xfrm>
            <a:off x="2052938" y="1300156"/>
            <a:ext cx="8193881" cy="4429125"/>
            <a:chOff x="2052938" y="1300156"/>
            <a:chExt cx="8193881" cy="44291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F17549-C5C6-4198-A779-69EBBCE1B7E4}"/>
                </a:ext>
              </a:extLst>
            </p:cNvPr>
            <p:cNvSpPr/>
            <p:nvPr/>
          </p:nvSpPr>
          <p:spPr>
            <a:xfrm>
              <a:off x="2052938" y="1300156"/>
              <a:ext cx="8193881" cy="4429125"/>
            </a:xfrm>
            <a:prstGeom prst="rect">
              <a:avLst/>
            </a:prstGeom>
            <a:solidFill>
              <a:schemeClr val="bg1"/>
            </a:solidFill>
            <a:effectLst>
              <a:outerShdw blurRad="190500" dist="381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C61611-F1D2-4880-8281-34E9E21FD064}"/>
                </a:ext>
              </a:extLst>
            </p:cNvPr>
            <p:cNvSpPr txBox="1"/>
            <p:nvPr/>
          </p:nvSpPr>
          <p:spPr>
            <a:xfrm>
              <a:off x="2197394" y="3514719"/>
              <a:ext cx="786809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/>
                <a:t>Ускорение: 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</a:rPr>
                <a:t>x</a:t>
              </a:r>
              <a:r>
                <a:rPr lang="en-US" sz="2800" b="1" dirty="0"/>
                <a:t>5</a:t>
              </a:r>
              <a:r>
                <a:rPr lang="en-US" sz="2800" dirty="0"/>
                <a:t> </a:t>
              </a:r>
              <a:r>
                <a:rPr lang="ru-RU" sz="2800" dirty="0"/>
                <a:t>в макс</a:t>
              </a:r>
              <a:r>
                <a:rPr lang="ru-RU" sz="2800" dirty="0">
                  <a:solidFill>
                    <a:schemeClr val="accent1">
                      <a:lumMod val="50000"/>
                    </a:schemeClr>
                  </a:solidFill>
                </a:rPr>
                <a:t>.</a:t>
              </a:r>
              <a:endParaRPr lang="ru-RU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72D266-4A44-4C50-8857-C3E3B1A81D3D}"/>
                </a:ext>
              </a:extLst>
            </p:cNvPr>
            <p:cNvSpPr txBox="1"/>
            <p:nvPr/>
          </p:nvSpPr>
          <p:spPr>
            <a:xfrm>
              <a:off x="2215833" y="2555312"/>
              <a:ext cx="786809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000" dirty="0"/>
                <a:t>Результаты: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2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бои поле, туман, дерево картинки на рабочий стол, раздел природа - скачать">
            <a:extLst>
              <a:ext uri="{FF2B5EF4-FFF2-40B4-BE49-F238E27FC236}">
                <a16:creationId xmlns:a16="http://schemas.microsoft.com/office/drawing/2014/main" id="{BDD5CB3B-881C-4E53-87D9-27B648837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2" b="4488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EE5FEC-8330-4526-9AFD-A8FD3834EE27}"/>
              </a:ext>
            </a:extLst>
          </p:cNvPr>
          <p:cNvSpPr txBox="1"/>
          <p:nvPr/>
        </p:nvSpPr>
        <p:spPr>
          <a:xfrm>
            <a:off x="71120" y="3013501"/>
            <a:ext cx="12006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Но есть проблема</a:t>
            </a:r>
          </a:p>
          <a:p>
            <a:pPr algn="ctr"/>
            <a:r>
              <a:rPr lang="ru-RU" sz="2800" dirty="0"/>
              <a:t>поддерживать </a:t>
            </a:r>
            <a:r>
              <a:rPr lang="en-US" sz="2800" dirty="0"/>
              <a:t>API </a:t>
            </a:r>
            <a:r>
              <a:rPr lang="ru-RU" sz="2800" dirty="0"/>
              <a:t>сложно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267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53423" y="1966521"/>
            <a:ext cx="4206501" cy="699656"/>
          </a:xfrm>
        </p:spPr>
        <p:txBody>
          <a:bodyPr/>
          <a:lstStyle/>
          <a:p>
            <a:r>
              <a:rPr lang="ru-RU" dirty="0"/>
              <a:t>Второе поворотное  событие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43207-82A3-49DF-A111-2E2FCD841A9E}"/>
              </a:ext>
            </a:extLst>
          </p:cNvPr>
          <p:cNvSpPr txBox="1"/>
          <p:nvPr/>
        </p:nvSpPr>
        <p:spPr>
          <a:xfrm>
            <a:off x="2214880" y="3136612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Так что же делать?</a:t>
            </a:r>
          </a:p>
        </p:txBody>
      </p:sp>
    </p:spTree>
    <p:extLst>
      <p:ext uri="{BB962C8B-B14F-4D97-AF65-F5344CB8AC3E}">
        <p14:creationId xmlns:p14="http://schemas.microsoft.com/office/powerpoint/2010/main" val="3159440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872727-B732-419A-AFF6-BB25CC4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1083" y="2294181"/>
            <a:ext cx="4861821" cy="699656"/>
          </a:xfrm>
        </p:spPr>
        <p:txBody>
          <a:bodyPr/>
          <a:lstStyle/>
          <a:p>
            <a:r>
              <a:rPr lang="ru-RU" dirty="0"/>
              <a:t>Второе поворотное  событие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C6C8-75B1-4E33-A41C-65FA344553A3}"/>
              </a:ext>
            </a:extLst>
          </p:cNvPr>
          <p:cNvSpPr txBox="1"/>
          <p:nvPr/>
        </p:nvSpPr>
        <p:spPr>
          <a:xfrm>
            <a:off x="3617595" y="3075057"/>
            <a:ext cx="495681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Точечно изменить</a:t>
            </a:r>
            <a:r>
              <a:rPr lang="en-US" sz="4000" dirty="0"/>
              <a:t>?..</a:t>
            </a:r>
            <a:endParaRPr lang="ru-RU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8B8203-9A26-47D9-BFB6-3CD61177BD80}"/>
              </a:ext>
            </a:extLst>
          </p:cNvPr>
          <p:cNvGrpSpPr/>
          <p:nvPr/>
        </p:nvGrpSpPr>
        <p:grpSpPr>
          <a:xfrm>
            <a:off x="709816" y="1413750"/>
            <a:ext cx="11365432" cy="2226475"/>
            <a:chOff x="720552" y="1413750"/>
            <a:chExt cx="11365432" cy="22264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BFC4D9-1582-40C6-8D6D-FB9ED06A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" t="3059" r="78" b="57284"/>
            <a:stretch/>
          </p:blipFill>
          <p:spPr>
            <a:xfrm>
              <a:off x="720552" y="1413750"/>
              <a:ext cx="11365432" cy="222397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B71460-6953-4FE9-9145-08307D6D627C}"/>
                </a:ext>
              </a:extLst>
            </p:cNvPr>
            <p:cNvSpPr/>
            <p:nvPr/>
          </p:nvSpPr>
          <p:spPr>
            <a:xfrm>
              <a:off x="720552" y="2593745"/>
              <a:ext cx="11365432" cy="104648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E10B67-1F06-4916-8A45-8E83A2FDD79C}"/>
                </a:ext>
              </a:extLst>
            </p:cNvPr>
            <p:cNvSpPr/>
            <p:nvPr/>
          </p:nvSpPr>
          <p:spPr>
            <a:xfrm>
              <a:off x="1848678" y="2266122"/>
              <a:ext cx="3766931" cy="1371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>
              <a:outerShdw blurRad="1143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A02880-B2AC-4FFC-920D-CDA756C0A47E}"/>
              </a:ext>
            </a:extLst>
          </p:cNvPr>
          <p:cNvGrpSpPr/>
          <p:nvPr/>
        </p:nvGrpSpPr>
        <p:grpSpPr>
          <a:xfrm>
            <a:off x="709816" y="4061006"/>
            <a:ext cx="11439003" cy="2002535"/>
            <a:chOff x="720552" y="4061006"/>
            <a:chExt cx="11439003" cy="2002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62654E-7BF7-43F4-98CA-76D05C310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628" b="43253"/>
            <a:stretch/>
          </p:blipFill>
          <p:spPr>
            <a:xfrm>
              <a:off x="862077" y="4061006"/>
              <a:ext cx="11114160" cy="19857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5FE410-CD3F-4FDE-ACC5-26728BD46D06}"/>
                </a:ext>
              </a:extLst>
            </p:cNvPr>
            <p:cNvSpPr/>
            <p:nvPr/>
          </p:nvSpPr>
          <p:spPr>
            <a:xfrm>
              <a:off x="720552" y="5017061"/>
              <a:ext cx="11439003" cy="104648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389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0E85EE5A-17FA-46EF-A8CC-6BF02C382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8063" y="312420"/>
            <a:ext cx="10643467" cy="588099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Новый план:</a:t>
            </a:r>
          </a:p>
          <a:p>
            <a:r>
              <a:rPr lang="ru-RU" dirty="0"/>
              <a:t>Делаем </a:t>
            </a:r>
            <a:r>
              <a:rPr lang="en-US" dirty="0"/>
              <a:t>fork </a:t>
            </a:r>
            <a:r>
              <a:rPr lang="en-US" dirty="0" err="1"/>
              <a:t>MongoDB.Driver</a:t>
            </a:r>
            <a:endParaRPr lang="en-US" dirty="0"/>
          </a:p>
          <a:p>
            <a:r>
              <a:rPr lang="ru-RU" dirty="0"/>
              <a:t>Перерабатываем всю </a:t>
            </a:r>
            <a:r>
              <a:rPr lang="ru-RU" dirty="0" err="1"/>
              <a:t>сериализацию</a:t>
            </a:r>
            <a:r>
              <a:rPr lang="ru-RU" dirty="0"/>
              <a:t>: избавляемся от траффика массивов, делаем максимально-быструю реализацию</a:t>
            </a:r>
            <a:r>
              <a:rPr lang="en-US" dirty="0"/>
              <a:t> </a:t>
            </a:r>
            <a:r>
              <a:rPr lang="ru-RU" dirty="0"/>
              <a:t>тех частей, что не будут переработаны</a:t>
            </a:r>
          </a:p>
          <a:p>
            <a:r>
              <a:rPr lang="ru-RU" dirty="0"/>
              <a:t>Пишем ручные </a:t>
            </a:r>
            <a:r>
              <a:rPr lang="ru-RU" dirty="0" err="1"/>
              <a:t>сериализаторы</a:t>
            </a:r>
            <a:r>
              <a:rPr lang="ru-RU" dirty="0"/>
              <a:t>, какими они должны быть после </a:t>
            </a:r>
            <a:r>
              <a:rPr lang="en-US" dirty="0"/>
              <a:t>source generators</a:t>
            </a:r>
          </a:p>
          <a:p>
            <a:r>
              <a:rPr lang="ru-RU" dirty="0"/>
              <a:t>Получаем результат, пишем тесты на </a:t>
            </a:r>
            <a:r>
              <a:rPr lang="en-US" dirty="0" err="1"/>
              <a:t>BenchmarkDotNet</a:t>
            </a:r>
            <a:endParaRPr lang="en-US" dirty="0"/>
          </a:p>
          <a:p>
            <a:r>
              <a:rPr lang="ru-RU" dirty="0"/>
              <a:t>Максимально ускоряем</a:t>
            </a:r>
          </a:p>
          <a:p>
            <a:r>
              <a:rPr lang="ru-RU" dirty="0"/>
              <a:t>Делаем по образу и подобию </a:t>
            </a:r>
            <a:r>
              <a:rPr lang="en-US" dirty="0"/>
              <a:t>Source Generators</a:t>
            </a:r>
          </a:p>
          <a:p>
            <a:r>
              <a:rPr lang="en-US" dirty="0"/>
              <a:t>Profit!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D94FF17-9242-4A1C-AB8C-8A20D80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антагониста</a:t>
            </a:r>
          </a:p>
        </p:txBody>
      </p:sp>
    </p:spTree>
    <p:extLst>
      <p:ext uri="{BB962C8B-B14F-4D97-AF65-F5344CB8AC3E}">
        <p14:creationId xmlns:p14="http://schemas.microsoft.com/office/powerpoint/2010/main" val="8445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второй босс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B4D6B-266B-453E-B039-6B63EDB32450}"/>
              </a:ext>
            </a:extLst>
          </p:cNvPr>
          <p:cNvSpPr txBox="1"/>
          <p:nvPr/>
        </p:nvSpPr>
        <p:spPr>
          <a:xfrm>
            <a:off x="3299460" y="6053137"/>
            <a:ext cx="569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Первый акт </a:t>
            </a:r>
            <a:r>
              <a:rPr lang="ru-RU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— это презентация основных действующих лиц, зов к странствию, встреча с наставником, принятие зова</a:t>
            </a:r>
          </a:p>
        </p:txBody>
      </p:sp>
    </p:spTree>
    <p:extLst>
      <p:ext uri="{BB962C8B-B14F-4D97-AF65-F5344CB8AC3E}">
        <p14:creationId xmlns:p14="http://schemas.microsoft.com/office/powerpoint/2010/main" val="175622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28EF01-130D-4FDC-9E67-089D2051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F2E316-4B29-41CD-A6D2-5FBD7178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14" y="1104681"/>
            <a:ext cx="9696345" cy="46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A7A6F-F5C6-4500-B186-A56A3D0C08F0}"/>
              </a:ext>
            </a:extLst>
          </p:cNvPr>
          <p:cNvSpPr txBox="1"/>
          <p:nvPr/>
        </p:nvSpPr>
        <p:spPr>
          <a:xfrm>
            <a:off x="769620" y="5858301"/>
            <a:ext cx="1130808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mongo-</a:t>
            </a:r>
            <a:r>
              <a:rPr lang="en-US" sz="4000" dirty="0" err="1"/>
              <a:t>csharp</a:t>
            </a:r>
            <a:r>
              <a:rPr lang="en-US" sz="4000" dirty="0"/>
              <a:t>-driver (</a:t>
            </a:r>
            <a:r>
              <a:rPr lang="ru-RU" sz="4000" dirty="0"/>
              <a:t>наш)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48374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8BADE-4E4A-4CDC-BB14-EFE9A4E6E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82" b="39457"/>
          <a:stretch/>
        </p:blipFill>
        <p:spPr>
          <a:xfrm>
            <a:off x="300447" y="353257"/>
            <a:ext cx="7355575" cy="188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DF322-267C-4124-B531-3B44A7AE0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3" b="15791"/>
          <a:stretch/>
        </p:blipFill>
        <p:spPr>
          <a:xfrm>
            <a:off x="7810463" y="353257"/>
            <a:ext cx="4177342" cy="18985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C69DA-C2AD-455C-ABC4-5C13236F0299}"/>
              </a:ext>
            </a:extLst>
          </p:cNvPr>
          <p:cNvSpPr/>
          <p:nvPr/>
        </p:nvSpPr>
        <p:spPr>
          <a:xfrm>
            <a:off x="7810463" y="2429628"/>
            <a:ext cx="1196033" cy="265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0A7F9-6FBB-4603-B1FD-EEADE099D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9202" b="32074"/>
          <a:stretch/>
        </p:blipFill>
        <p:spPr>
          <a:xfrm>
            <a:off x="300448" y="4429763"/>
            <a:ext cx="7355574" cy="2074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14394-3097-42D2-B902-70F5EC65F7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" r="20345" b="10831"/>
          <a:stretch/>
        </p:blipFill>
        <p:spPr>
          <a:xfrm>
            <a:off x="7810463" y="4429763"/>
            <a:ext cx="4081089" cy="20898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111DF2-6B28-4212-88AC-F93CA353269A}"/>
              </a:ext>
            </a:extLst>
          </p:cNvPr>
          <p:cNvSpPr/>
          <p:nvPr/>
        </p:nvSpPr>
        <p:spPr>
          <a:xfrm>
            <a:off x="7810462" y="4502695"/>
            <a:ext cx="4177342" cy="265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A1892-911A-45DF-95FF-EE9890AE76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7" t="-791" r="31991" b="12504"/>
          <a:stretch/>
        </p:blipFill>
        <p:spPr>
          <a:xfrm>
            <a:off x="7818915" y="2381502"/>
            <a:ext cx="4072638" cy="189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09E92-D2A4-4AC9-B1A5-F27B25304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21" b="52508"/>
          <a:stretch/>
        </p:blipFill>
        <p:spPr>
          <a:xfrm>
            <a:off x="300447" y="2428236"/>
            <a:ext cx="7355573" cy="19103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96A600-53EB-40EB-B3DB-A603CD17875D}"/>
              </a:ext>
            </a:extLst>
          </p:cNvPr>
          <p:cNvSpPr/>
          <p:nvPr/>
        </p:nvSpPr>
        <p:spPr>
          <a:xfrm>
            <a:off x="1885300" y="1214437"/>
            <a:ext cx="8193881" cy="4429125"/>
          </a:xfrm>
          <a:prstGeom prst="rect">
            <a:avLst/>
          </a:prstGeom>
          <a:solidFill>
            <a:schemeClr val="bg1"/>
          </a:solidFill>
          <a:effectLst>
            <a:outerShdw blurRad="190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539D39-9913-4637-BFEB-5CA182E43D96}"/>
              </a:ext>
            </a:extLst>
          </p:cNvPr>
          <p:cNvSpPr txBox="1"/>
          <p:nvPr/>
        </p:nvSpPr>
        <p:spPr>
          <a:xfrm>
            <a:off x="2954021" y="3167389"/>
            <a:ext cx="60524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Ускорение: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ru-RU" sz="2800" b="1" dirty="0"/>
              <a:t>5</a:t>
            </a:r>
            <a:r>
              <a:rPr lang="ru-RU" sz="2800" dirty="0"/>
              <a:t> в макс.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1C8D4-D16C-4132-81D9-866D20460C6D}"/>
              </a:ext>
            </a:extLst>
          </p:cNvPr>
          <p:cNvSpPr txBox="1"/>
          <p:nvPr/>
        </p:nvSpPr>
        <p:spPr>
          <a:xfrm>
            <a:off x="2048193" y="2207982"/>
            <a:ext cx="786809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Результаты: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1790C-B561-4A0F-B2F8-CE1DD78A7A85}"/>
              </a:ext>
            </a:extLst>
          </p:cNvPr>
          <p:cNvSpPr txBox="1"/>
          <p:nvPr/>
        </p:nvSpPr>
        <p:spPr>
          <a:xfrm>
            <a:off x="2954020" y="3690609"/>
            <a:ext cx="6283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Снижение давления на память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D07F16-7CFC-4239-92B6-282E14CB84B3}"/>
              </a:ext>
            </a:extLst>
          </p:cNvPr>
          <p:cNvSpPr txBox="1"/>
          <p:nvPr/>
        </p:nvSpPr>
        <p:spPr>
          <a:xfrm>
            <a:off x="2954020" y="4147094"/>
            <a:ext cx="6283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Использование памяти ниже, чем в </a:t>
            </a:r>
            <a:endParaRPr lang="en-US" sz="2400" dirty="0"/>
          </a:p>
          <a:p>
            <a:pPr algn="ctr"/>
            <a:r>
              <a:rPr lang="ru-RU" sz="2400" dirty="0"/>
              <a:t>связке </a:t>
            </a:r>
            <a:r>
              <a:rPr lang="en-US" sz="2400" dirty="0"/>
              <a:t>mongo-c-driver</a:t>
            </a:r>
            <a:r>
              <a:rPr lang="ru-RU" sz="2400" dirty="0"/>
              <a:t> +</a:t>
            </a:r>
            <a:r>
              <a:rPr lang="en-US" sz="2400" dirty="0"/>
              <a:t> wrapper + </a:t>
            </a:r>
            <a:r>
              <a:rPr lang="en-US" sz="2400" dirty="0" err="1"/>
              <a:t>api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342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Выводы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7886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54EF961-7CE5-4B18-95FA-B194A6DF3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Для начала надо понять, стоит ли овчинка выделки</a:t>
            </a:r>
          </a:p>
          <a:p>
            <a:pPr lvl="1"/>
            <a:r>
              <a:rPr lang="ru-RU" sz="1800" dirty="0"/>
              <a:t>Какой </a:t>
            </a:r>
            <a:r>
              <a:rPr lang="en-US" sz="1800" dirty="0"/>
              <a:t>% </a:t>
            </a:r>
            <a:r>
              <a:rPr lang="ru-RU" sz="1800" dirty="0"/>
              <a:t>планируемого к оптимизации кода будет работать в конечном сервисе</a:t>
            </a:r>
          </a:p>
          <a:p>
            <a:pPr lvl="1"/>
            <a:r>
              <a:rPr lang="ru-RU" sz="1800" dirty="0"/>
              <a:t>Как он повлияет на систему?</a:t>
            </a:r>
          </a:p>
          <a:p>
            <a:pPr lvl="1"/>
            <a:r>
              <a:rPr lang="ru-RU" sz="1800" dirty="0"/>
              <a:t>Какой процент времени освободит? Может там 1 запрос в минуту</a:t>
            </a:r>
          </a:p>
          <a:p>
            <a:r>
              <a:rPr lang="ru-RU" sz="2000" dirty="0"/>
              <a:t>Убедиться, что проблема не в железе</a:t>
            </a:r>
          </a:p>
          <a:p>
            <a:r>
              <a:rPr lang="ru-RU" sz="2000" dirty="0"/>
              <a:t>Выбрать методы оптимизации: что </a:t>
            </a:r>
            <a:r>
              <a:rPr lang="ru-RU" sz="2000" dirty="0" err="1"/>
              <a:t>недозагружено</a:t>
            </a:r>
            <a:r>
              <a:rPr lang="ru-RU" sz="2000" dirty="0"/>
              <a:t>? Что перегружено?</a:t>
            </a:r>
          </a:p>
          <a:p>
            <a:r>
              <a:rPr lang="ru-RU" sz="2000" dirty="0"/>
              <a:t>Желательно идти через </a:t>
            </a:r>
            <a:r>
              <a:rPr lang="en-US" sz="2000" dirty="0"/>
              <a:t>proof of concept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376F5E-2F8E-4311-8A40-0F2BB1EC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8B207-3E8C-40A4-B652-469EC31735ED}"/>
              </a:ext>
            </a:extLst>
          </p:cNvPr>
          <p:cNvGrpSpPr/>
          <p:nvPr/>
        </p:nvGrpSpPr>
        <p:grpSpPr>
          <a:xfrm>
            <a:off x="4322197" y="4289151"/>
            <a:ext cx="4246429" cy="1904258"/>
            <a:chOff x="3345526" y="562354"/>
            <a:chExt cx="5997335" cy="26894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F1C87-4681-4699-A7F6-E448A745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526" y="562354"/>
              <a:ext cx="5997335" cy="2689430"/>
            </a:xfrm>
            <a:prstGeom prst="rect">
              <a:avLst/>
            </a:prstGeom>
            <a:effectLst>
              <a:outerShdw blurRad="152400" dist="38100" dir="5400000" sx="101000" sy="101000" algn="t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7" name="Picture 6" descr="Logo, icon&#10;&#10;Description automatically generated">
              <a:extLst>
                <a:ext uri="{FF2B5EF4-FFF2-40B4-BE49-F238E27FC236}">
                  <a16:creationId xmlns:a16="http://schemas.microsoft.com/office/drawing/2014/main" id="{0D314D67-E794-453F-A4FD-85250B9F2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94" y="1387970"/>
              <a:ext cx="1038197" cy="1038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474"/>
            <a:ext cx="10048875" cy="1133476"/>
          </a:xfrm>
        </p:spPr>
        <p:txBody>
          <a:bodyPr>
            <a:no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QA</a:t>
            </a:r>
            <a:endParaRPr lang="en-US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1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Начало, обыденный мир</a:t>
            </a:r>
          </a:p>
        </p:txBody>
      </p:sp>
      <p:pic>
        <p:nvPicPr>
          <p:cNvPr id="1026" name="Picture 2" descr="https://habrastorage.org/webt/sx/cv/ze/sxcvzemh1zfstlb99nne9_2hoxm.png">
            <a:extLst>
              <a:ext uri="{FF2B5EF4-FFF2-40B4-BE49-F238E27FC236}">
                <a16:creationId xmlns:a16="http://schemas.microsoft.com/office/drawing/2014/main" id="{9E51E2C0-F06F-4822-AEB6-FFD0544D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46" y="1034842"/>
            <a:ext cx="9896907" cy="49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6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Экспозиция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26CD4-C2AB-4612-9843-B08D61D5A2F1}"/>
              </a:ext>
            </a:extLst>
          </p:cNvPr>
          <p:cNvSpPr txBox="1"/>
          <p:nvPr/>
        </p:nvSpPr>
        <p:spPr>
          <a:xfrm>
            <a:off x="699657" y="5995115"/>
            <a:ext cx="1142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 высокой нагрузке на приложение – очень плотная работа с серверами</a:t>
            </a:r>
          </a:p>
        </p:txBody>
      </p:sp>
      <p:pic>
        <p:nvPicPr>
          <p:cNvPr id="2052" name="Picture 4" descr="Brand Resources | MongoDB">
            <a:extLst>
              <a:ext uri="{FF2B5EF4-FFF2-40B4-BE49-F238E27FC236}">
                <a16:creationId xmlns:a16="http://schemas.microsoft.com/office/drawing/2014/main" id="{973CDA96-D0AE-4CF6-912D-3E601E58A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35" y="2302212"/>
            <a:ext cx="4039673" cy="10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FD669-FB7D-4070-8A55-73976F6D0007}"/>
              </a:ext>
            </a:extLst>
          </p:cNvPr>
          <p:cNvSpPr txBox="1"/>
          <p:nvPr/>
        </p:nvSpPr>
        <p:spPr>
          <a:xfrm>
            <a:off x="7081035" y="3764924"/>
            <a:ext cx="403967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SMB</a:t>
            </a:r>
            <a:r>
              <a:rPr lang="en-US" sz="2800" b="1" baseline="-25000" dirty="0"/>
              <a:t>2.0+</a:t>
            </a:r>
            <a:r>
              <a:rPr lang="en-US" sz="2800" b="1" dirty="0"/>
              <a:t>, SMB</a:t>
            </a:r>
            <a:r>
              <a:rPr lang="en-US" sz="2800" b="1" baseline="-25000" dirty="0"/>
              <a:t>3.0</a:t>
            </a:r>
            <a:endParaRPr lang="ru-RU" sz="2800" b="1" baseline="-25000" dirty="0"/>
          </a:p>
          <a:p>
            <a:endParaRPr lang="ru-RU" sz="2800" b="1" baseline="-25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13DD1-11C5-4BD4-8419-25BE4EAE6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68" y="2239709"/>
            <a:ext cx="2306849" cy="2306849"/>
          </a:xfrm>
          <a:prstGeom prst="rect">
            <a:avLst/>
          </a:prstGeom>
        </p:spPr>
      </p:pic>
      <p:sp>
        <p:nvSpPr>
          <p:cNvPr id="8" name="Стрелка: штриховая вправо 7">
            <a:extLst>
              <a:ext uri="{FF2B5EF4-FFF2-40B4-BE49-F238E27FC236}">
                <a16:creationId xmlns:a16="http://schemas.microsoft.com/office/drawing/2014/main" id="{D28C506B-8ACF-4B72-AFB9-65D0388C9C1A}"/>
              </a:ext>
            </a:extLst>
          </p:cNvPr>
          <p:cNvSpPr/>
          <p:nvPr/>
        </p:nvSpPr>
        <p:spPr>
          <a:xfrm rot="10800000">
            <a:off x="4765526" y="3393134"/>
            <a:ext cx="1345040" cy="560230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штриховая вправо 12">
            <a:extLst>
              <a:ext uri="{FF2B5EF4-FFF2-40B4-BE49-F238E27FC236}">
                <a16:creationId xmlns:a16="http://schemas.microsoft.com/office/drawing/2014/main" id="{7DE41FA2-33FF-4272-8173-CD4828F5AD74}"/>
              </a:ext>
            </a:extLst>
          </p:cNvPr>
          <p:cNvSpPr/>
          <p:nvPr/>
        </p:nvSpPr>
        <p:spPr>
          <a:xfrm>
            <a:off x="4765526" y="2847673"/>
            <a:ext cx="1345041" cy="560231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69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Экспозиция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97B18-917C-41BE-9E1E-D1281ED2BD97}"/>
              </a:ext>
            </a:extLst>
          </p:cNvPr>
          <p:cNvSpPr txBox="1"/>
          <p:nvPr/>
        </p:nvSpPr>
        <p:spPr>
          <a:xfrm>
            <a:off x="2214880" y="3136612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Есть ли вообще проблема?</a:t>
            </a:r>
          </a:p>
        </p:txBody>
      </p:sp>
    </p:spTree>
    <p:extLst>
      <p:ext uri="{BB962C8B-B14F-4D97-AF65-F5344CB8AC3E}">
        <p14:creationId xmlns:p14="http://schemas.microsoft.com/office/powerpoint/2010/main" val="333941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Экспозиция</a:t>
            </a:r>
          </a:p>
        </p:txBody>
      </p:sp>
      <p:pic>
        <p:nvPicPr>
          <p:cNvPr id="3076" name="Picture 4" descr="dotMemory: профилировщик памяти и фреймворк юнит-тестировния для .NET от  JetBrains">
            <a:extLst>
              <a:ext uri="{FF2B5EF4-FFF2-40B4-BE49-F238E27FC236}">
                <a16:creationId xmlns:a16="http://schemas.microsoft.com/office/drawing/2014/main" id="{2F192068-ACDD-47CF-B930-A40CF167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47" y="3718559"/>
            <a:ext cx="1266507" cy="12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tTrace icon Logo PNG Transparent &amp; SVG Vector - Freebie Supply">
            <a:extLst>
              <a:ext uri="{FF2B5EF4-FFF2-40B4-BE49-F238E27FC236}">
                <a16:creationId xmlns:a16="http://schemas.microsoft.com/office/drawing/2014/main" id="{74FBA76D-5FB2-435B-A9FA-AC4871DF9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95" y="3718559"/>
            <a:ext cx="1266508" cy="12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soft OneNote — Википедия">
            <a:extLst>
              <a:ext uri="{FF2B5EF4-FFF2-40B4-BE49-F238E27FC236}">
                <a16:creationId xmlns:a16="http://schemas.microsoft.com/office/drawing/2014/main" id="{176F35B8-8141-4B9F-8CF5-EB0D0444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244" y="3788833"/>
            <a:ext cx="1284436" cy="119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7AEB5-8CF5-42EA-8CD7-AB4256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07" y="3788833"/>
            <a:ext cx="1196233" cy="1196233"/>
          </a:xfrm>
          <a:prstGeom prst="rect">
            <a:avLst/>
          </a:prstGeom>
        </p:spPr>
      </p:pic>
      <p:pic>
        <p:nvPicPr>
          <p:cNvPr id="3086" name="Picture 14" descr="Benchmark Dot Net for performance measurement | by LAI TOCA | Medium">
            <a:extLst>
              <a:ext uri="{FF2B5EF4-FFF2-40B4-BE49-F238E27FC236}">
                <a16:creationId xmlns:a16="http://schemas.microsoft.com/office/drawing/2014/main" id="{606F6567-F6F4-4EC0-9A11-6B88A14F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4935"/>
          <a:stretch/>
        </p:blipFill>
        <p:spPr bwMode="auto">
          <a:xfrm>
            <a:off x="9048343" y="3718560"/>
            <a:ext cx="2438400" cy="12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701D2-1A34-4F21-AB55-F8C2D8FAE24B}"/>
              </a:ext>
            </a:extLst>
          </p:cNvPr>
          <p:cNvSpPr txBox="1"/>
          <p:nvPr/>
        </p:nvSpPr>
        <p:spPr>
          <a:xfrm>
            <a:off x="2214880" y="5371131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 </a:t>
            </a:r>
            <a:r>
              <a:rPr lang="ru-RU" sz="3200" dirty="0"/>
              <a:t>счётчики производительности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99A48-D5CE-433C-8AC6-7737CC1668C3}"/>
              </a:ext>
            </a:extLst>
          </p:cNvPr>
          <p:cNvSpPr txBox="1"/>
          <p:nvPr/>
        </p:nvSpPr>
        <p:spPr>
          <a:xfrm>
            <a:off x="3093720" y="5955906"/>
            <a:ext cx="6187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+ </a:t>
            </a:r>
            <a:r>
              <a:rPr lang="en-US" sz="3200" dirty="0"/>
              <a:t>Stopwatch :)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579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C064453-A868-4A4F-9193-EB5354134BEC}"/>
              </a:ext>
            </a:extLst>
          </p:cNvPr>
          <p:cNvSpPr/>
          <p:nvPr/>
        </p:nvSpPr>
        <p:spPr>
          <a:xfrm>
            <a:off x="3998817" y="3486458"/>
            <a:ext cx="2489067" cy="419385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AA72AA-71AE-43B9-90A3-7E8A46F8103F}"/>
              </a:ext>
            </a:extLst>
          </p:cNvPr>
          <p:cNvSpPr/>
          <p:nvPr/>
        </p:nvSpPr>
        <p:spPr>
          <a:xfrm>
            <a:off x="2048804" y="3486458"/>
            <a:ext cx="1950013" cy="419385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Экспозиция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9833A-7ECB-4098-A13A-5507CA1AB11C}"/>
              </a:ext>
            </a:extLst>
          </p:cNvPr>
          <p:cNvSpPr/>
          <p:nvPr/>
        </p:nvSpPr>
        <p:spPr>
          <a:xfrm>
            <a:off x="2048806" y="3905844"/>
            <a:ext cx="8878160" cy="680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92F9D-3487-4652-A213-817DD5600C33}"/>
              </a:ext>
            </a:extLst>
          </p:cNvPr>
          <p:cNvCxnSpPr/>
          <p:nvPr/>
        </p:nvCxnSpPr>
        <p:spPr>
          <a:xfrm flipV="1">
            <a:off x="6487885" y="3309936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CB8BD0-EEEB-469B-97CA-BC0F839787C9}"/>
              </a:ext>
            </a:extLst>
          </p:cNvPr>
          <p:cNvCxnSpPr/>
          <p:nvPr/>
        </p:nvCxnSpPr>
        <p:spPr>
          <a:xfrm flipV="1">
            <a:off x="4261470" y="3309936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A35B25-4623-4B8B-AF70-263A7A1F27B9}"/>
              </a:ext>
            </a:extLst>
          </p:cNvPr>
          <p:cNvCxnSpPr/>
          <p:nvPr/>
        </p:nvCxnSpPr>
        <p:spPr>
          <a:xfrm flipV="1">
            <a:off x="3155712" y="3303061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348D96-5977-41CD-8BB6-2928F45CF813}"/>
              </a:ext>
            </a:extLst>
          </p:cNvPr>
          <p:cNvCxnSpPr/>
          <p:nvPr/>
        </p:nvCxnSpPr>
        <p:spPr>
          <a:xfrm flipV="1">
            <a:off x="2619446" y="3303061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885502-8B64-4AFA-A941-C726BC385B4B}"/>
              </a:ext>
            </a:extLst>
          </p:cNvPr>
          <p:cNvCxnSpPr/>
          <p:nvPr/>
        </p:nvCxnSpPr>
        <p:spPr>
          <a:xfrm flipV="1">
            <a:off x="2344439" y="3951563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AFF40B-6119-401E-99B5-181DD2A22D9F}"/>
              </a:ext>
            </a:extLst>
          </p:cNvPr>
          <p:cNvCxnSpPr/>
          <p:nvPr/>
        </p:nvCxnSpPr>
        <p:spPr>
          <a:xfrm flipV="1">
            <a:off x="2048805" y="3309936"/>
            <a:ext cx="0" cy="6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D48ADD-79AC-42D3-87EC-7682B87FB892}"/>
              </a:ext>
            </a:extLst>
          </p:cNvPr>
          <p:cNvCxnSpPr>
            <a:cxnSpLocks/>
          </p:cNvCxnSpPr>
          <p:nvPr/>
        </p:nvCxnSpPr>
        <p:spPr>
          <a:xfrm flipV="1">
            <a:off x="2193184" y="3060196"/>
            <a:ext cx="0" cy="852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D7163C-A568-4D53-9908-A305F35E26B3}"/>
              </a:ext>
            </a:extLst>
          </p:cNvPr>
          <p:cNvSpPr txBox="1"/>
          <p:nvPr/>
        </p:nvSpPr>
        <p:spPr>
          <a:xfrm>
            <a:off x="6391632" y="2993391"/>
            <a:ext cx="699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50%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65264-2080-47A8-8391-DFBE4E1472B9}"/>
              </a:ext>
            </a:extLst>
          </p:cNvPr>
          <p:cNvSpPr txBox="1"/>
          <p:nvPr/>
        </p:nvSpPr>
        <p:spPr>
          <a:xfrm>
            <a:off x="4185269" y="2993391"/>
            <a:ext cx="699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25%</a:t>
            </a:r>
            <a:endParaRPr lang="ru-RU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0256AC-A4C7-48DB-B71C-6C0839A7E3C0}"/>
              </a:ext>
            </a:extLst>
          </p:cNvPr>
          <p:cNvSpPr txBox="1"/>
          <p:nvPr/>
        </p:nvSpPr>
        <p:spPr>
          <a:xfrm>
            <a:off x="3036787" y="2993391"/>
            <a:ext cx="962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12,5%</a:t>
            </a:r>
            <a:endParaRPr lang="ru-R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3213D-5979-446A-8F5F-13297862C688}"/>
              </a:ext>
            </a:extLst>
          </p:cNvPr>
          <p:cNvSpPr txBox="1"/>
          <p:nvPr/>
        </p:nvSpPr>
        <p:spPr>
          <a:xfrm>
            <a:off x="2529740" y="2993391"/>
            <a:ext cx="70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6,2%</a:t>
            </a:r>
            <a:endParaRPr lang="ru-RU" sz="1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A51A6-1EA7-4CA6-8DB6-B211AAEC58C9}"/>
              </a:ext>
            </a:extLst>
          </p:cNvPr>
          <p:cNvCxnSpPr>
            <a:cxnSpLocks/>
          </p:cNvCxnSpPr>
          <p:nvPr/>
        </p:nvCxnSpPr>
        <p:spPr>
          <a:xfrm flipV="1">
            <a:off x="2117558" y="3951564"/>
            <a:ext cx="0" cy="866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B71D55-D106-4F1E-9C02-D6BC6835E3B4}"/>
              </a:ext>
            </a:extLst>
          </p:cNvPr>
          <p:cNvSpPr txBox="1"/>
          <p:nvPr/>
        </p:nvSpPr>
        <p:spPr>
          <a:xfrm>
            <a:off x="2268359" y="4479743"/>
            <a:ext cx="70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3,1%</a:t>
            </a:r>
            <a:endParaRPr lang="ru-RU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45A10A-0D58-475C-AB72-EEDCDB0F17CF}"/>
              </a:ext>
            </a:extLst>
          </p:cNvPr>
          <p:cNvSpPr txBox="1"/>
          <p:nvPr/>
        </p:nvSpPr>
        <p:spPr>
          <a:xfrm>
            <a:off x="2111257" y="2779246"/>
            <a:ext cx="70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1,6%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3831-A18C-4458-9A99-E89E7D41C9F3}"/>
              </a:ext>
            </a:extLst>
          </p:cNvPr>
          <p:cNvSpPr txBox="1"/>
          <p:nvPr/>
        </p:nvSpPr>
        <p:spPr>
          <a:xfrm>
            <a:off x="2048805" y="4761960"/>
            <a:ext cx="70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0,8%</a:t>
            </a:r>
            <a:endParaRPr lang="ru-RU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639CC2-A863-4288-8EC5-AF0610C3177B}"/>
              </a:ext>
            </a:extLst>
          </p:cNvPr>
          <p:cNvSpPr/>
          <p:nvPr/>
        </p:nvSpPr>
        <p:spPr>
          <a:xfrm>
            <a:off x="6487884" y="3486457"/>
            <a:ext cx="4439081" cy="41938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1363D3-5B2F-45C1-A606-4B57BA33D2E3}"/>
              </a:ext>
            </a:extLst>
          </p:cNvPr>
          <p:cNvSpPr/>
          <p:nvPr/>
        </p:nvSpPr>
        <p:spPr>
          <a:xfrm>
            <a:off x="2048804" y="5265270"/>
            <a:ext cx="8878160" cy="338554"/>
          </a:xfrm>
          <a:prstGeom prst="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5940F4-E450-4498-92D2-D1FBF05BE010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2048806" y="3939881"/>
            <a:ext cx="1950011" cy="132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A100D3F-2507-41AA-A3E7-1F57DDD1B36D}"/>
              </a:ext>
            </a:extLst>
          </p:cNvPr>
          <p:cNvSpPr/>
          <p:nvPr/>
        </p:nvSpPr>
        <p:spPr>
          <a:xfrm>
            <a:off x="3998824" y="5266152"/>
            <a:ext cx="1950005" cy="3310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8FCF87-483C-4A88-98A9-4C7C28CCEA74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5948829" y="3939881"/>
            <a:ext cx="4978137" cy="131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F523D0-AF54-4758-9FD6-90C2AD1FB91E}"/>
              </a:ext>
            </a:extLst>
          </p:cNvPr>
          <p:cNvSpPr txBox="1"/>
          <p:nvPr/>
        </p:nvSpPr>
        <p:spPr>
          <a:xfrm>
            <a:off x="924706" y="522785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service</a:t>
            </a:r>
            <a:endParaRPr lang="ru-RU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CD9DA3-04BC-44C0-8670-A417C1F85BB4}"/>
              </a:ext>
            </a:extLst>
          </p:cNvPr>
          <p:cNvSpPr/>
          <p:nvPr/>
        </p:nvSpPr>
        <p:spPr>
          <a:xfrm>
            <a:off x="2048804" y="1250542"/>
            <a:ext cx="8878160" cy="338554"/>
          </a:xfrm>
          <a:prstGeom prst="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45E754-2BA7-4870-B563-01C973BCF376}"/>
              </a:ext>
            </a:extLst>
          </p:cNvPr>
          <p:cNvSpPr/>
          <p:nvPr/>
        </p:nvSpPr>
        <p:spPr>
          <a:xfrm>
            <a:off x="3355522" y="1251424"/>
            <a:ext cx="4439080" cy="3385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14E335-2493-4B2A-AC5D-A7D33543AFE2}"/>
              </a:ext>
            </a:extLst>
          </p:cNvPr>
          <p:cNvSpPr txBox="1"/>
          <p:nvPr/>
        </p:nvSpPr>
        <p:spPr>
          <a:xfrm>
            <a:off x="893173" y="121976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service</a:t>
            </a:r>
            <a:endParaRPr lang="ru-RU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3EAFD1-27A1-4911-9CF7-1C0B42E5F4CE}"/>
              </a:ext>
            </a:extLst>
          </p:cNvPr>
          <p:cNvCxnSpPr>
            <a:cxnSpLocks/>
          </p:cNvCxnSpPr>
          <p:nvPr/>
        </p:nvCxnSpPr>
        <p:spPr>
          <a:xfrm flipV="1">
            <a:off x="2059872" y="1589097"/>
            <a:ext cx="1295650" cy="189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9E0F9A9-5865-4C54-B332-38384F695866}"/>
              </a:ext>
            </a:extLst>
          </p:cNvPr>
          <p:cNvCxnSpPr>
            <a:cxnSpLocks/>
          </p:cNvCxnSpPr>
          <p:nvPr/>
        </p:nvCxnSpPr>
        <p:spPr>
          <a:xfrm flipH="1" flipV="1">
            <a:off x="7794602" y="1589097"/>
            <a:ext cx="3132362" cy="189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563562-E14C-496A-BF71-67B88E7B2212}"/>
              </a:ext>
            </a:extLst>
          </p:cNvPr>
          <p:cNvCxnSpPr/>
          <p:nvPr/>
        </p:nvCxnSpPr>
        <p:spPr>
          <a:xfrm flipV="1">
            <a:off x="3998817" y="1589096"/>
            <a:ext cx="426226" cy="189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19A0A7-8B38-426D-81DD-94332AEAE101}"/>
              </a:ext>
            </a:extLst>
          </p:cNvPr>
          <p:cNvCxnSpPr>
            <a:cxnSpLocks/>
          </p:cNvCxnSpPr>
          <p:nvPr/>
        </p:nvCxnSpPr>
        <p:spPr>
          <a:xfrm flipH="1" flipV="1">
            <a:off x="3998817" y="3905842"/>
            <a:ext cx="525300" cy="135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BAA7A3-12A3-4BED-8F5F-4BD838C71C9A}"/>
              </a:ext>
            </a:extLst>
          </p:cNvPr>
          <p:cNvCxnSpPr>
            <a:cxnSpLocks/>
          </p:cNvCxnSpPr>
          <p:nvPr/>
        </p:nvCxnSpPr>
        <p:spPr>
          <a:xfrm flipV="1">
            <a:off x="4425043" y="1252102"/>
            <a:ext cx="0" cy="3401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91960-00A8-4A87-8FD1-E84CC0585C47}"/>
              </a:ext>
            </a:extLst>
          </p:cNvPr>
          <p:cNvCxnSpPr>
            <a:cxnSpLocks/>
          </p:cNvCxnSpPr>
          <p:nvPr/>
        </p:nvCxnSpPr>
        <p:spPr>
          <a:xfrm flipV="1">
            <a:off x="4524117" y="5271217"/>
            <a:ext cx="0" cy="3401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38A8E-1DA8-49B3-9736-4B0177EA5FB7}"/>
              </a:ext>
            </a:extLst>
          </p:cNvPr>
          <p:cNvSpPr/>
          <p:nvPr/>
        </p:nvSpPr>
        <p:spPr>
          <a:xfrm>
            <a:off x="2048804" y="629771"/>
            <a:ext cx="5508604" cy="338554"/>
          </a:xfrm>
          <a:prstGeom prst="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67758F-31D0-4CEA-A049-1DE41E587CEE}"/>
              </a:ext>
            </a:extLst>
          </p:cNvPr>
          <p:cNvSpPr/>
          <p:nvPr/>
        </p:nvSpPr>
        <p:spPr>
          <a:xfrm>
            <a:off x="2044880" y="5884034"/>
            <a:ext cx="7457373" cy="338554"/>
          </a:xfrm>
          <a:prstGeom prst="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659974-A45D-48AF-95DD-1B2E58CB48E8}"/>
              </a:ext>
            </a:extLst>
          </p:cNvPr>
          <p:cNvSpPr/>
          <p:nvPr/>
        </p:nvSpPr>
        <p:spPr>
          <a:xfrm>
            <a:off x="3998825" y="5890910"/>
            <a:ext cx="525292" cy="3310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A66A4E3-1F4D-4BA0-9F61-FADBC0D8F3DA}"/>
              </a:ext>
            </a:extLst>
          </p:cNvPr>
          <p:cNvSpPr/>
          <p:nvPr/>
        </p:nvSpPr>
        <p:spPr>
          <a:xfrm>
            <a:off x="3355522" y="626819"/>
            <a:ext cx="1069518" cy="3385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37F929-DAAE-49B1-89B7-9AEE5F90F4CD}"/>
              </a:ext>
            </a:extLst>
          </p:cNvPr>
          <p:cNvSpPr txBox="1"/>
          <p:nvPr/>
        </p:nvSpPr>
        <p:spPr>
          <a:xfrm>
            <a:off x="893173" y="611579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service’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0A0D8F-D35A-46FC-9C4C-8C00FCAC40E0}"/>
              </a:ext>
            </a:extLst>
          </p:cNvPr>
          <p:cNvSpPr txBox="1"/>
          <p:nvPr/>
        </p:nvSpPr>
        <p:spPr>
          <a:xfrm>
            <a:off x="893173" y="5852612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service’’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4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2" grpId="0"/>
      <p:bldP spid="48" grpId="0" animBg="1"/>
      <p:bldP spid="49" grpId="0" animBg="1"/>
      <p:bldP spid="50" grpId="0"/>
      <p:bldP spid="66" grpId="0" animBg="1"/>
      <p:bldP spid="68" grpId="0" animBg="1"/>
      <p:bldP spid="69" grpId="0" animBg="1"/>
      <p:bldP spid="70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98A1D-1B16-4FD0-8CAC-8754A8D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Экспозиция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43207-82A3-49DF-A111-2E2FCD841A9E}"/>
              </a:ext>
            </a:extLst>
          </p:cNvPr>
          <p:cNvSpPr txBox="1"/>
          <p:nvPr/>
        </p:nvSpPr>
        <p:spPr>
          <a:xfrm>
            <a:off x="2214880" y="3136612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 чём может быть проблема?</a:t>
            </a:r>
          </a:p>
        </p:txBody>
      </p:sp>
    </p:spTree>
    <p:extLst>
      <p:ext uri="{BB962C8B-B14F-4D97-AF65-F5344CB8AC3E}">
        <p14:creationId xmlns:p14="http://schemas.microsoft.com/office/powerpoint/2010/main" val="171752329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22339</TotalTime>
  <Words>597</Words>
  <Application>Microsoft Office PowerPoint</Application>
  <PresentationFormat>Widescreen</PresentationFormat>
  <Paragraphs>125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Cascadia Code</vt:lpstr>
      <vt:lpstr>Segoe UI</vt:lpstr>
      <vt:lpstr>Segoe UI Light</vt:lpstr>
      <vt:lpstr>Segoe UI Semibold</vt:lpstr>
      <vt:lpstr>Storyboard Layouts</vt:lpstr>
      <vt:lpstr>PowerPoint Presentation</vt:lpstr>
      <vt:lpstr>PowerPoint Presentation</vt:lpstr>
      <vt:lpstr>второй босс</vt:lpstr>
      <vt:lpstr>Начало, обыденный мир</vt:lpstr>
      <vt:lpstr>Экспозиция</vt:lpstr>
      <vt:lpstr>Экспозиция</vt:lpstr>
      <vt:lpstr>Экспозиция</vt:lpstr>
      <vt:lpstr>Экспозиция</vt:lpstr>
      <vt:lpstr>Экспозиция</vt:lpstr>
      <vt:lpstr>Завязка</vt:lpstr>
      <vt:lpstr>Завязка</vt:lpstr>
      <vt:lpstr>Завязка</vt:lpstr>
      <vt:lpstr>Завязка</vt:lpstr>
      <vt:lpstr>Завязка</vt:lpstr>
      <vt:lpstr>Завязка</vt:lpstr>
      <vt:lpstr>Завязка</vt:lpstr>
      <vt:lpstr>Первое поворотное  событие</vt:lpstr>
      <vt:lpstr>Первое поворотное  событие</vt:lpstr>
      <vt:lpstr>Первое поворотное  событие</vt:lpstr>
      <vt:lpstr>Первое поворотное  событие</vt:lpstr>
      <vt:lpstr>Замена на mongo-c-driver</vt:lpstr>
      <vt:lpstr>Вызов антагониста</vt:lpstr>
      <vt:lpstr>Борьба</vt:lpstr>
      <vt:lpstr>PowerPoint Presentation</vt:lpstr>
      <vt:lpstr>Борьба</vt:lpstr>
      <vt:lpstr>PowerPoint Presentation</vt:lpstr>
      <vt:lpstr>Второе поворотное  событие</vt:lpstr>
      <vt:lpstr>Второе поворотное  событие</vt:lpstr>
      <vt:lpstr>Вызов антагониста</vt:lpstr>
      <vt:lpstr>Борьба</vt:lpstr>
      <vt:lpstr>PowerPoint Presentation</vt:lpstr>
      <vt:lpstr>Выводы</vt:lpstr>
      <vt:lpstr>Выводы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keywords>clrium6;process</cp:keywords>
  <cp:lastModifiedBy>Stanislav Sidristij</cp:lastModifiedBy>
  <cp:revision>464</cp:revision>
  <dcterms:created xsi:type="dcterms:W3CDTF">2018-09-29T08:14:48Z</dcterms:created>
  <dcterms:modified xsi:type="dcterms:W3CDTF">2021-04-22T13:02:14Z</dcterms:modified>
</cp:coreProperties>
</file>